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Lato Light"/>
      <p:regular r:id="rId37"/>
      <p:bold r:id="rId38"/>
      <p:italic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LatoLight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Light-italic.fntdata"/><Relationship Id="rId16" Type="http://schemas.openxmlformats.org/officeDocument/2006/relationships/slide" Target="slides/slide11.xml"/><Relationship Id="rId38" Type="http://schemas.openxmlformats.org/officeDocument/2006/relationships/font" Target="fonts/Lato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ea35db4c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ea35db4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ea35db4c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ea35db4c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ea35db4c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ea35db4c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bf7bb01ac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bf7bb01ac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ac7fd5a50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ac7fd5a5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bf7bb01ac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bf7bb01ac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ac7fd5a5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ac7fd5a5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48cb4527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48cb4527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ac7fd5a5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ac7fd5a5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ac7fd5a5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ac7fd5a5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48cb4527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48cb4527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48cb4527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48cb4527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8cb4527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48cb4527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ac7fd5a5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ac7fd5a5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ac7fd5a5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ac7fd5a5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bf7bb01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bf7bb01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bf7bb01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bf7bb01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ea35db4c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ea35db4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5100" y="3960750"/>
            <a:ext cx="593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0" y="510475"/>
            <a:ext cx="2109575" cy="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ONLY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3729225" y="652500"/>
            <a:ext cx="5100300" cy="3838500"/>
          </a:xfrm>
          <a:prstGeom prst="roundRect">
            <a:avLst>
              <a:gd fmla="val 4393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069725" y="1423575"/>
            <a:ext cx="4759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ONLY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62" y="-33225"/>
            <a:ext cx="9237721" cy="52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/>
        </p:nvSpPr>
        <p:spPr>
          <a:xfrm>
            <a:off x="384275" y="2576400"/>
            <a:ext cx="50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is it!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384275" y="3135350"/>
            <a:ext cx="503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 sz="6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5" y="4409100"/>
            <a:ext cx="1731950" cy="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/>
        </p:nvSpPr>
        <p:spPr>
          <a:xfrm>
            <a:off x="2672950" y="4309613"/>
            <a:ext cx="270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-33225"/>
            <a:ext cx="3403575" cy="36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" y="510475"/>
            <a:ext cx="210962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95100" y="3960750"/>
            <a:ext cx="532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A64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110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740375"/>
            <a:ext cx="85206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8324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11725" y="742350"/>
            <a:ext cx="3985200" cy="4401000"/>
          </a:xfrm>
          <a:prstGeom prst="roundRect">
            <a:avLst>
              <a:gd fmla="val 6545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311750" y="4794700"/>
            <a:ext cx="3985200" cy="3540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541475" y="1030550"/>
            <a:ext cx="32490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523975" y="2074125"/>
            <a:ext cx="41571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4186925"/>
            <a:ext cx="6648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hasCustomPrompt="1" type="title"/>
          </p:nvPr>
        </p:nvSpPr>
        <p:spPr>
          <a:xfrm>
            <a:off x="311700" y="1048025"/>
            <a:ext cx="85206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2308025"/>
            <a:ext cx="8520600" cy="22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93"/>
            <a:ext cx="9143999" cy="515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09130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1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798752"/>
            <a:ext cx="8520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13" y="311700"/>
            <a:ext cx="1505314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495100" y="2091775"/>
            <a:ext cx="5932800" cy="25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Serverless Holiday Hackathon 2023</a:t>
            </a:r>
            <a:endParaRPr sz="480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300" y="4100625"/>
            <a:ext cx="1049700" cy="10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425" y="4198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4139699" y="2813817"/>
            <a:ext cx="3375000" cy="1527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770475" y="1141700"/>
            <a:ext cx="36045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17, 2023</a:t>
            </a:r>
            <a:br>
              <a:rPr lang="en"/>
            </a:br>
            <a:r>
              <a:rPr b="0" lang="en" sz="1600"/>
              <a:t>(Submissions due by 11:59 pm PST)</a:t>
            </a:r>
            <a:endParaRPr b="0" sz="1600"/>
          </a:p>
        </p:txBody>
      </p:sp>
      <p:sp>
        <p:nvSpPr>
          <p:cNvPr id="204" name="Google Shape;204;p22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Project Submissions</a:t>
            </a:r>
            <a:endParaRPr>
              <a:solidFill>
                <a:srgbClr val="2A64F3"/>
              </a:solidFill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701259" y="2204221"/>
            <a:ext cx="3256800" cy="1527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2"/>
          <p:cNvGrpSpPr/>
          <p:nvPr/>
        </p:nvGrpSpPr>
        <p:grpSpPr>
          <a:xfrm>
            <a:off x="2018467" y="2509024"/>
            <a:ext cx="3505336" cy="1527221"/>
            <a:chOff x="3071457" y="2013875"/>
            <a:chExt cx="1944600" cy="1569600"/>
          </a:xfrm>
        </p:grpSpPr>
        <p:sp>
          <p:nvSpPr>
            <p:cNvPr id="207" name="Google Shape;207;p2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Demo Video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2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If possible, share a demo (video format is better) of your final project. Your video should be no longer than 5 minutes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770475" y="1141700"/>
            <a:ext cx="36045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17, 2023</a:t>
            </a:r>
            <a:br>
              <a:rPr lang="en"/>
            </a:br>
            <a:r>
              <a:rPr b="0" lang="en" sz="1600"/>
              <a:t>(Submissions due by 11:59 pm PST)</a:t>
            </a:r>
            <a:endParaRPr b="0" sz="1600"/>
          </a:p>
        </p:txBody>
      </p:sp>
      <p:sp>
        <p:nvSpPr>
          <p:cNvPr id="215" name="Google Shape;215;p23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Project Submissions</a:t>
            </a:r>
            <a:endParaRPr>
              <a:solidFill>
                <a:srgbClr val="2A64F3"/>
              </a:solidFill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701259" y="2204221"/>
            <a:ext cx="3256800" cy="1527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 flipH="1" rot="10800000">
            <a:off x="2018467" y="2509024"/>
            <a:ext cx="3505336" cy="1527221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3"/>
          <p:cNvGrpSpPr/>
          <p:nvPr/>
        </p:nvGrpSpPr>
        <p:grpSpPr>
          <a:xfrm>
            <a:off x="4139699" y="2813817"/>
            <a:ext cx="3375150" cy="1527221"/>
            <a:chOff x="5015938" y="2013875"/>
            <a:chExt cx="3001200" cy="1569600"/>
          </a:xfrm>
        </p:grpSpPr>
        <p:sp>
          <p:nvSpPr>
            <p:cNvPr id="219" name="Google Shape;219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Public Repository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This facilitates fair and thorough evaluation by judges, ensuring that the submitted project aligns with the hackathon's guidelines and criteria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 b="17189" l="10147" r="17780" t="29425"/>
          <a:stretch/>
        </p:blipFill>
        <p:spPr>
          <a:xfrm>
            <a:off x="1694300" y="1637550"/>
            <a:ext cx="4870324" cy="27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Prizes</a:t>
            </a:r>
            <a:endParaRPr>
              <a:solidFill>
                <a:srgbClr val="2A64F3"/>
              </a:solidFill>
            </a:endParaRPr>
          </a:p>
        </p:txBody>
      </p:sp>
      <p:sp>
        <p:nvSpPr>
          <p:cNvPr id="228" name="Google Shape;228;p24"/>
          <p:cNvSpPr txBox="1"/>
          <p:nvPr>
            <p:ph type="title"/>
          </p:nvPr>
        </p:nvSpPr>
        <p:spPr>
          <a:xfrm>
            <a:off x="3462150" y="3770425"/>
            <a:ext cx="22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$3,000 USD</a:t>
            </a:r>
            <a:endParaRPr b="0" sz="1100"/>
          </a:p>
        </p:txBody>
      </p:sp>
      <p:sp>
        <p:nvSpPr>
          <p:cNvPr id="229" name="Google Shape;229;p24"/>
          <p:cNvSpPr txBox="1"/>
          <p:nvPr>
            <p:ph type="title"/>
          </p:nvPr>
        </p:nvSpPr>
        <p:spPr>
          <a:xfrm>
            <a:off x="5336575" y="3426975"/>
            <a:ext cx="22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$500 USD</a:t>
            </a:r>
            <a:endParaRPr b="0" sz="1100"/>
          </a:p>
        </p:txBody>
      </p:sp>
      <p:sp>
        <p:nvSpPr>
          <p:cNvPr id="230" name="Google Shape;230;p24"/>
          <p:cNvSpPr txBox="1"/>
          <p:nvPr>
            <p:ph type="title"/>
          </p:nvPr>
        </p:nvSpPr>
        <p:spPr>
          <a:xfrm>
            <a:off x="1694300" y="3426975"/>
            <a:ext cx="22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$1,500 USD</a:t>
            </a:r>
            <a:endParaRPr b="0"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Evaluation</a:t>
            </a:r>
            <a:r>
              <a:rPr lang="en">
                <a:solidFill>
                  <a:srgbClr val="2A64F3"/>
                </a:solidFill>
              </a:rPr>
              <a:t> Criteria</a:t>
            </a:r>
            <a:endParaRPr>
              <a:solidFill>
                <a:srgbClr val="2A64F3"/>
              </a:solidFill>
            </a:endParaRPr>
          </a:p>
        </p:txBody>
      </p:sp>
      <p:grpSp>
        <p:nvGrpSpPr>
          <p:cNvPr id="236" name="Google Shape;236;p25"/>
          <p:cNvGrpSpPr/>
          <p:nvPr/>
        </p:nvGrpSpPr>
        <p:grpSpPr>
          <a:xfrm>
            <a:off x="498950" y="1251850"/>
            <a:ext cx="7793860" cy="1052400"/>
            <a:chOff x="217725" y="653150"/>
            <a:chExt cx="7793860" cy="1052400"/>
          </a:xfrm>
        </p:grpSpPr>
        <p:sp>
          <p:nvSpPr>
            <p:cNvPr id="237" name="Google Shape;237;p25"/>
            <p:cNvSpPr txBox="1"/>
            <p:nvPr/>
          </p:nvSpPr>
          <p:spPr>
            <a:xfrm>
              <a:off x="217725" y="653150"/>
              <a:ext cx="2497500" cy="10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0944A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BE Architecture</a:t>
              </a:r>
              <a:endParaRPr sz="2600">
                <a:solidFill>
                  <a:srgbClr val="0944A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2789785" y="880977"/>
              <a:ext cx="5221800" cy="7317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 txBox="1"/>
            <p:nvPr/>
          </p:nvSpPr>
          <p:spPr>
            <a:xfrm>
              <a:off x="2914389" y="965253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Evaluating the structural integrity, scalability, and efficiency of the back-end design.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" name="Google Shape;240;p25"/>
          <p:cNvGrpSpPr/>
          <p:nvPr/>
        </p:nvGrpSpPr>
        <p:grpSpPr>
          <a:xfrm>
            <a:off x="725405" y="2364038"/>
            <a:ext cx="7205908" cy="731700"/>
            <a:chOff x="444180" y="1765338"/>
            <a:chExt cx="7205908" cy="731700"/>
          </a:xfrm>
        </p:grpSpPr>
        <p:sp>
          <p:nvSpPr>
            <p:cNvPr id="241" name="Google Shape;241;p25"/>
            <p:cNvSpPr txBox="1"/>
            <p:nvPr/>
          </p:nvSpPr>
          <p:spPr>
            <a:xfrm>
              <a:off x="444180" y="1815550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0C58D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Article Completeness</a:t>
              </a:r>
              <a:endParaRPr sz="2500">
                <a:solidFill>
                  <a:srgbClr val="0C58D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2789787" y="1765338"/>
              <a:ext cx="4860300" cy="7317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 txBox="1"/>
            <p:nvPr/>
          </p:nvSpPr>
          <p:spPr>
            <a:xfrm>
              <a:off x="2914387" y="1971908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Reviewing the thoroughness, clarity, and comprehensiveness of the accompanying article.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" name="Google Shape;244;p25"/>
          <p:cNvGrpSpPr/>
          <p:nvPr/>
        </p:nvGrpSpPr>
        <p:grpSpPr>
          <a:xfrm>
            <a:off x="498949" y="3245138"/>
            <a:ext cx="7069664" cy="731700"/>
            <a:chOff x="217724" y="2646438"/>
            <a:chExt cx="7069664" cy="731700"/>
          </a:xfrm>
        </p:grpSpPr>
        <p:sp>
          <p:nvSpPr>
            <p:cNvPr id="245" name="Google Shape;245;p25"/>
            <p:cNvSpPr txBox="1"/>
            <p:nvPr/>
          </p:nvSpPr>
          <p:spPr>
            <a:xfrm>
              <a:off x="217724" y="2696625"/>
              <a:ext cx="24972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0D5D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Real-World Applicability</a:t>
              </a:r>
              <a:endParaRPr sz="2500">
                <a:solidFill>
                  <a:srgbClr val="0D5D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2789787" y="2646438"/>
              <a:ext cx="4497600" cy="7317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 txBox="1"/>
            <p:nvPr/>
          </p:nvSpPr>
          <p:spPr>
            <a:xfrm>
              <a:off x="2914400" y="2734124"/>
              <a:ext cx="3849900" cy="5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Assessing the practicality and usefulness of the developed project and its infrastructure in real-life scenarios.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" name="Google Shape;248;p25"/>
          <p:cNvGrpSpPr/>
          <p:nvPr/>
        </p:nvGrpSpPr>
        <p:grpSpPr>
          <a:xfrm>
            <a:off x="1465661" y="4129513"/>
            <a:ext cx="5741451" cy="731700"/>
            <a:chOff x="1184436" y="3530813"/>
            <a:chExt cx="5741451" cy="731700"/>
          </a:xfrm>
        </p:grpSpPr>
        <p:sp>
          <p:nvSpPr>
            <p:cNvPr id="249" name="Google Shape;249;p25"/>
            <p:cNvSpPr txBox="1"/>
            <p:nvPr/>
          </p:nvSpPr>
          <p:spPr>
            <a:xfrm>
              <a:off x="1184436" y="3581001"/>
              <a:ext cx="1530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0E65F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Code Quality</a:t>
              </a:r>
              <a:endParaRPr sz="2500">
                <a:solidFill>
                  <a:srgbClr val="0E65F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2789787" y="3530813"/>
              <a:ext cx="4136100" cy="7317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 txBox="1"/>
            <p:nvPr/>
          </p:nvSpPr>
          <p:spPr>
            <a:xfrm>
              <a:off x="2914388" y="3737366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Emphasis on best practices, clean and organized coding patterns, adherence to proper naming conventions, and correct lining.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Rules</a:t>
            </a:r>
            <a:endParaRPr>
              <a:solidFill>
                <a:srgbClr val="2A64F3"/>
              </a:solidFill>
            </a:endParaRPr>
          </a:p>
        </p:txBody>
      </p:sp>
      <p:grpSp>
        <p:nvGrpSpPr>
          <p:cNvPr id="257" name="Google Shape;257;p26"/>
          <p:cNvGrpSpPr/>
          <p:nvPr/>
        </p:nvGrpSpPr>
        <p:grpSpPr>
          <a:xfrm>
            <a:off x="1184200" y="1258050"/>
            <a:ext cx="2656536" cy="2964675"/>
            <a:chOff x="1184200" y="1258050"/>
            <a:chExt cx="2656536" cy="2964675"/>
          </a:xfrm>
        </p:grpSpPr>
        <p:sp>
          <p:nvSpPr>
            <p:cNvPr id="258" name="Google Shape;258;p26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26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Eligibility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26"/>
            <p:cNvSpPr txBox="1"/>
            <p:nvPr/>
          </p:nvSpPr>
          <p:spPr>
            <a:xfrm>
              <a:off x="1184200" y="3715425"/>
              <a:ext cx="14670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Open to all with a passion for innovation. Participation indicates acceptance of our terms.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26"/>
          <p:cNvGrpSpPr/>
          <p:nvPr/>
        </p:nvGrpSpPr>
        <p:grpSpPr>
          <a:xfrm>
            <a:off x="3077775" y="1258050"/>
            <a:ext cx="2673183" cy="2964675"/>
            <a:chOff x="3077775" y="1258050"/>
            <a:chExt cx="2673183" cy="2964675"/>
          </a:xfrm>
        </p:grpSpPr>
        <p:sp>
          <p:nvSpPr>
            <p:cNvPr id="263" name="Google Shape;263;p26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26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Judging Criteria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26"/>
            <p:cNvSpPr txBox="1"/>
            <p:nvPr/>
          </p:nvSpPr>
          <p:spPr>
            <a:xfrm>
              <a:off x="3077775" y="3715425"/>
              <a:ext cx="16158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Originality (30%), Innovation (35%), Practical Implementation (35%).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p26"/>
          <p:cNvGrpSpPr/>
          <p:nvPr/>
        </p:nvGrpSpPr>
        <p:grpSpPr>
          <a:xfrm>
            <a:off x="4914850" y="1258050"/>
            <a:ext cx="2756127" cy="2964675"/>
            <a:chOff x="4914850" y="1258050"/>
            <a:chExt cx="2756127" cy="2964675"/>
          </a:xfrm>
        </p:grpSpPr>
        <p:sp>
          <p:nvSpPr>
            <p:cNvPr id="268" name="Google Shape;268;p26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26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Intellectual Property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26"/>
            <p:cNvSpPr txBox="1"/>
            <p:nvPr/>
          </p:nvSpPr>
          <p:spPr>
            <a:xfrm>
              <a:off x="4914850" y="3715425"/>
              <a:ext cx="17169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Your work, your rights. All submissions remain your intellectual property.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Rules</a:t>
            </a:r>
            <a:endParaRPr>
              <a:solidFill>
                <a:srgbClr val="2A64F3"/>
              </a:solidFill>
            </a:endParaRPr>
          </a:p>
        </p:txBody>
      </p:sp>
      <p:grpSp>
        <p:nvGrpSpPr>
          <p:cNvPr id="277" name="Google Shape;277;p27"/>
          <p:cNvGrpSpPr/>
          <p:nvPr/>
        </p:nvGrpSpPr>
        <p:grpSpPr>
          <a:xfrm>
            <a:off x="1143848" y="1258050"/>
            <a:ext cx="2696888" cy="2975800"/>
            <a:chOff x="1143848" y="1258050"/>
            <a:chExt cx="2696888" cy="2975800"/>
          </a:xfrm>
        </p:grpSpPr>
        <p:sp>
          <p:nvSpPr>
            <p:cNvPr id="278" name="Google Shape;278;p27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27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Privacy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27"/>
            <p:cNvSpPr txBox="1"/>
            <p:nvPr/>
          </p:nvSpPr>
          <p:spPr>
            <a:xfrm>
              <a:off x="1143848" y="3726550"/>
              <a:ext cx="16446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We value your privacy. Personal data is used only for event-related promotion.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2" name="Google Shape;282;p27"/>
          <p:cNvGrpSpPr/>
          <p:nvPr/>
        </p:nvGrpSpPr>
        <p:grpSpPr>
          <a:xfrm>
            <a:off x="3086623" y="1258050"/>
            <a:ext cx="2664335" cy="2975800"/>
            <a:chOff x="3086623" y="1258050"/>
            <a:chExt cx="2664335" cy="2975800"/>
          </a:xfrm>
        </p:grpSpPr>
        <p:sp>
          <p:nvSpPr>
            <p:cNvPr id="283" name="Google Shape;283;p27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7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Conduct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27"/>
            <p:cNvSpPr txBox="1"/>
            <p:nvPr/>
          </p:nvSpPr>
          <p:spPr>
            <a:xfrm>
              <a:off x="3086623" y="3726550"/>
              <a:ext cx="16071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By entering, participants agree to indemnify the sponsor from any liability.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27"/>
          <p:cNvGrpSpPr/>
          <p:nvPr/>
        </p:nvGrpSpPr>
        <p:grpSpPr>
          <a:xfrm>
            <a:off x="5025250" y="1258050"/>
            <a:ext cx="2645727" cy="2975800"/>
            <a:chOff x="5025250" y="1258050"/>
            <a:chExt cx="2645727" cy="2975800"/>
          </a:xfrm>
        </p:grpSpPr>
        <p:sp>
          <p:nvSpPr>
            <p:cNvPr id="288" name="Google Shape;288;p27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27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Compliance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27"/>
            <p:cNvSpPr txBox="1"/>
            <p:nvPr/>
          </p:nvSpPr>
          <p:spPr>
            <a:xfrm>
              <a:off x="5025250" y="3726550"/>
              <a:ext cx="17436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Adheres to all legal standards. The sponsor may modify or cancel the Hackathon if required.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</a:t>
            </a:r>
            <a:endParaRPr/>
          </a:p>
        </p:txBody>
      </p:sp>
      <p:sp>
        <p:nvSpPr>
          <p:cNvPr id="297" name="Google Shape;297;p28"/>
          <p:cNvSpPr txBox="1"/>
          <p:nvPr/>
        </p:nvSpPr>
        <p:spPr>
          <a:xfrm>
            <a:off x="35300" y="3052550"/>
            <a:ext cx="910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your presentations more fun.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good use of illustrations and other elements to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compose your layout.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10342" l="12230" r="12223" t="10342"/>
          <a:stretch/>
        </p:blipFill>
        <p:spPr>
          <a:xfrm>
            <a:off x="2752600" y="652875"/>
            <a:ext cx="3638801" cy="3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 txBox="1"/>
          <p:nvPr/>
        </p:nvSpPr>
        <p:spPr>
          <a:xfrm>
            <a:off x="3193075" y="1925250"/>
            <a:ext cx="236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Time for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Demo.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900" y="1722800"/>
            <a:ext cx="3250400" cy="32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Answers</a:t>
            </a:r>
            <a:endParaRPr/>
          </a:p>
        </p:txBody>
      </p:sp>
      <p:sp>
        <p:nvSpPr>
          <p:cNvPr id="311" name="Google Shape;311;p30"/>
          <p:cNvSpPr txBox="1"/>
          <p:nvPr/>
        </p:nvSpPr>
        <p:spPr>
          <a:xfrm>
            <a:off x="35300" y="3052550"/>
            <a:ext cx="910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your presentations more fun.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good use of illustrations and other elements to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compose your layout.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36" y="1988000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>
            <p:ph type="title"/>
          </p:nvPr>
        </p:nvSpPr>
        <p:spPr>
          <a:xfrm>
            <a:off x="241938" y="4405400"/>
            <a:ext cx="31968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sp>
        <p:nvSpPr>
          <p:cNvPr id="319" name="Google Shape;319;p31"/>
          <p:cNvSpPr txBox="1"/>
          <p:nvPr>
            <p:ph type="title"/>
          </p:nvPr>
        </p:nvSpPr>
        <p:spPr>
          <a:xfrm>
            <a:off x="3659601" y="4405400"/>
            <a:ext cx="3470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Sign up for the challenge</a:t>
            </a:r>
            <a:r>
              <a:rPr lang="en" sz="2220"/>
              <a:t>!</a:t>
            </a:r>
            <a:endParaRPr sz="2220"/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611" y="2001625"/>
            <a:ext cx="2378390" cy="23783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>
            <p:ph type="title"/>
          </p:nvPr>
        </p:nvSpPr>
        <p:spPr>
          <a:xfrm>
            <a:off x="241950" y="693325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800" y="404725"/>
            <a:ext cx="3108350" cy="38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270750" y="3210275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plans for today</a:t>
            </a:r>
            <a:endParaRPr sz="3600"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5142525" y="1399125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About Serverless Guru</a:t>
            </a:r>
            <a:endParaRPr b="1" sz="1400"/>
          </a:p>
        </p:txBody>
      </p:sp>
      <p:cxnSp>
        <p:nvCxnSpPr>
          <p:cNvPr id="75" name="Google Shape;75;p14"/>
          <p:cNvCxnSpPr/>
          <p:nvPr/>
        </p:nvCxnSpPr>
        <p:spPr>
          <a:xfrm>
            <a:off x="4587075" y="194977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5142525" y="2023952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Hackathon 101</a:t>
            </a:r>
            <a:endParaRPr b="1" sz="1400"/>
          </a:p>
        </p:txBody>
      </p:sp>
      <p:cxnSp>
        <p:nvCxnSpPr>
          <p:cNvPr id="77" name="Google Shape;77;p14"/>
          <p:cNvCxnSpPr/>
          <p:nvPr/>
        </p:nvCxnSpPr>
        <p:spPr>
          <a:xfrm>
            <a:off x="4587075" y="2532050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5142525" y="2597441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Demo</a:t>
            </a:r>
            <a:r>
              <a:rPr b="1" lang="en" sz="1400"/>
              <a:t> time! </a:t>
            </a:r>
            <a:endParaRPr b="1" sz="1400"/>
          </a:p>
        </p:txBody>
      </p:sp>
      <p:cxnSp>
        <p:nvCxnSpPr>
          <p:cNvPr id="79" name="Google Shape;79;p14"/>
          <p:cNvCxnSpPr/>
          <p:nvPr/>
        </p:nvCxnSpPr>
        <p:spPr>
          <a:xfrm>
            <a:off x="4587075" y="311432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5142525" y="3179724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Q &amp; A</a:t>
            </a:r>
            <a:endParaRPr b="1" sz="14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50979">
            <a:off x="8091050" y="1543012"/>
            <a:ext cx="279001" cy="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400" y="2667401"/>
            <a:ext cx="296300" cy="31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Serverless Guru</a:t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Guide to Serverless</a:t>
            </a:r>
            <a:b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Adopt. Migrate. Build.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</a:t>
            </a:r>
            <a:r>
              <a:rPr lang="en"/>
              <a:t>Company</a:t>
            </a:r>
            <a:r>
              <a:rPr lang="en" sz="3600"/>
              <a:t> </a:t>
            </a:r>
            <a:endParaRPr sz="3600"/>
          </a:p>
        </p:txBody>
      </p:sp>
      <p:sp>
        <p:nvSpPr>
          <p:cNvPr id="95" name="Google Shape;95;p16"/>
          <p:cNvSpPr txBox="1"/>
          <p:nvPr>
            <p:ph idx="2" type="body"/>
          </p:nvPr>
        </p:nvSpPr>
        <p:spPr>
          <a:xfrm>
            <a:off x="4541525" y="2008650"/>
            <a:ext cx="41397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love to take on challenges, face the unknown, and be on the forefront of serverless innovation.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Helping companies and people realize their full potential gives us energy.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Speak to a Guru today! 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0" y="0"/>
            <a:ext cx="41389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Hackathon 101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Everything you need to know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get the most out of the challenge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Holiday-themed AI Chatbot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770475" y="2686425"/>
            <a:ext cx="68874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This Serverless Christmas Challenge is not just another Hackathon;</a:t>
            </a:r>
            <a:br>
              <a:rPr lang="en" sz="1400"/>
            </a:br>
            <a:r>
              <a:rPr lang="en" sz="1400"/>
              <a:t>it's a festive endeavor where you, as a participant, will develop a Full Stack Holiday-themed AI Chatbot</a:t>
            </a:r>
            <a:r>
              <a:rPr lang="en" sz="1400"/>
              <a:t> 🤖🎄</a:t>
            </a:r>
            <a:endParaRPr sz="1400"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Challenge</a:t>
            </a:r>
            <a:endParaRPr>
              <a:solidFill>
                <a:srgbClr val="2A64F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Event Timeline</a:t>
            </a:r>
            <a:endParaRPr>
              <a:solidFill>
                <a:srgbClr val="2A64F3"/>
              </a:solidFill>
            </a:endParaRPr>
          </a:p>
        </p:txBody>
      </p:sp>
      <p:grpSp>
        <p:nvGrpSpPr>
          <p:cNvPr id="116" name="Google Shape;116;p19"/>
          <p:cNvGrpSpPr/>
          <p:nvPr/>
        </p:nvGrpSpPr>
        <p:grpSpPr>
          <a:xfrm>
            <a:off x="4513725" y="1864925"/>
            <a:ext cx="2535650" cy="1728850"/>
            <a:chOff x="4526675" y="1857799"/>
            <a:chExt cx="2535650" cy="1728850"/>
          </a:xfrm>
        </p:grpSpPr>
        <p:sp>
          <p:nvSpPr>
            <p:cNvPr id="117" name="Google Shape;117;p19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19"/>
            <p:cNvGrpSpPr/>
            <p:nvPr/>
          </p:nvGrpSpPr>
          <p:grpSpPr>
            <a:xfrm>
              <a:off x="4526675" y="1857799"/>
              <a:ext cx="2535650" cy="1728850"/>
              <a:chOff x="4526675" y="1857799"/>
              <a:chExt cx="2535650" cy="1728850"/>
            </a:xfrm>
          </p:grpSpPr>
          <p:grpSp>
            <p:nvGrpSpPr>
              <p:cNvPr id="119" name="Google Shape;119;p19"/>
              <p:cNvGrpSpPr/>
              <p:nvPr/>
            </p:nvGrpSpPr>
            <p:grpSpPr>
              <a:xfrm>
                <a:off x="4808316" y="2853265"/>
                <a:ext cx="92400" cy="359100"/>
                <a:chOff x="845575" y="2616900"/>
                <a:chExt cx="92400" cy="359100"/>
              </a:xfrm>
            </p:grpSpPr>
            <p:cxnSp>
              <p:nvCxnSpPr>
                <p:cNvPr id="120" name="Google Shape;120;p19"/>
                <p:cNvCxnSpPr>
                  <a:stCxn id="121" idx="4"/>
                </p:cNvCxnSpPr>
                <p:nvPr/>
              </p:nvCxnSpPr>
              <p:spPr>
                <a:xfrm flipH="1">
                  <a:off x="890875" y="2709300"/>
                  <a:ext cx="900" cy="26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1" name="Google Shape;121;p19"/>
                <p:cNvSpPr/>
                <p:nvPr/>
              </p:nvSpPr>
              <p:spPr>
                <a:xfrm>
                  <a:off x="845575" y="26169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2" name="Google Shape;122;p19"/>
              <p:cNvSpPr txBox="1"/>
              <p:nvPr/>
            </p:nvSpPr>
            <p:spPr>
              <a:xfrm>
                <a:off x="4526675" y="3215249"/>
                <a:ext cx="767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Dec. 01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" name="Google Shape;123;p19"/>
              <p:cNvSpPr txBox="1"/>
              <p:nvPr/>
            </p:nvSpPr>
            <p:spPr>
              <a:xfrm>
                <a:off x="4753225" y="1857799"/>
                <a:ext cx="23091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latin typeface="Roboto"/>
                    <a:ea typeface="Roboto"/>
                    <a:cs typeface="Roboto"/>
                    <a:sym typeface="Roboto"/>
                  </a:rPr>
                  <a:t>LLM Overview Webinar - </a:t>
                </a:r>
                <a:r>
                  <a:rPr b="1" lang="en" sz="900">
                    <a:latin typeface="Roboto"/>
                    <a:ea typeface="Roboto"/>
                    <a:cs typeface="Roboto"/>
                    <a:sym typeface="Roboto"/>
                  </a:rPr>
                  <a:t>Cyril Bandolo</a:t>
                </a:r>
                <a:endParaRPr b="1" sz="9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Join us to discover everything you need to know about LLMs and a brief introduction on how to use them.</a:t>
                </a:r>
                <a:br>
                  <a:rPr lang="en" sz="800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Webinar with the one and only Cyril Bandolo - AWS HERO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4" name="Google Shape;124;p19"/>
          <p:cNvGrpSpPr/>
          <p:nvPr/>
        </p:nvGrpSpPr>
        <p:grpSpPr>
          <a:xfrm>
            <a:off x="6422860" y="2709722"/>
            <a:ext cx="2721140" cy="1735654"/>
            <a:chOff x="6435810" y="2702596"/>
            <a:chExt cx="2721140" cy="1735654"/>
          </a:xfrm>
        </p:grpSpPr>
        <p:sp>
          <p:nvSpPr>
            <p:cNvPr id="125" name="Google Shape;125;p19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" name="Google Shape;126;p19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127" name="Google Shape;127;p19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28" name="Google Shape;128;p19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9" name="Google Shape;129;p1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0" name="Google Shape;130;p19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Dec. 08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" name="Google Shape;131;p19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Roboto"/>
                    <a:ea typeface="Roboto"/>
                    <a:cs typeface="Roboto"/>
                    <a:sym typeface="Roboto"/>
                  </a:rPr>
                  <a:t>Let’s talk Tech - Webinar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Join and be part of the discussion. In this webinar we’ll go over the possible tech-stacks that we’d recommend.</a:t>
                </a:r>
                <a:br>
                  <a:rPr lang="en" sz="800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Special Guest speaker to deepdive on Langchain.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2" name="Google Shape;132;p19"/>
          <p:cNvGrpSpPr/>
          <p:nvPr/>
        </p:nvGrpSpPr>
        <p:grpSpPr>
          <a:xfrm>
            <a:off x="483041" y="1864926"/>
            <a:ext cx="2580731" cy="1728863"/>
            <a:chOff x="495991" y="1857800"/>
            <a:chExt cx="2580731" cy="1728863"/>
          </a:xfrm>
        </p:grpSpPr>
        <p:sp>
          <p:nvSpPr>
            <p:cNvPr id="133" name="Google Shape;133;p19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19"/>
            <p:cNvGrpSpPr/>
            <p:nvPr/>
          </p:nvGrpSpPr>
          <p:grpSpPr>
            <a:xfrm>
              <a:off x="495991" y="1857800"/>
              <a:ext cx="2580731" cy="1728863"/>
              <a:chOff x="495991" y="1857800"/>
              <a:chExt cx="2580731" cy="1728863"/>
            </a:xfrm>
          </p:grpSpPr>
          <p:sp>
            <p:nvSpPr>
              <p:cNvPr id="135" name="Google Shape;135;p19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Nov. 24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36" name="Google Shape;136;p19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37" name="Google Shape;137;p19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38" name="Google Shape;138;p1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9" name="Google Shape;139;p19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1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Announcement Webinar</a:t>
                </a:r>
                <a:endParaRPr b="1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Join us as we unwrap all the magical details, rules, and prizes! ✨There will also be a live Q&amp;A so you'll be as prepared as Santa on Christmas Eve!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0" name="Google Shape;140;p19"/>
          <p:cNvGrpSpPr/>
          <p:nvPr/>
        </p:nvGrpSpPr>
        <p:grpSpPr>
          <a:xfrm>
            <a:off x="2512645" y="2709722"/>
            <a:ext cx="2501355" cy="1735654"/>
            <a:chOff x="2525595" y="2702596"/>
            <a:chExt cx="2501355" cy="1735654"/>
          </a:xfrm>
        </p:grpSpPr>
        <p:sp>
          <p:nvSpPr>
            <p:cNvPr id="141" name="Google Shape;141;p19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" name="Google Shape;142;p19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sp>
            <p:nvSpPr>
              <p:cNvPr id="143" name="Google Shape;143;p19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Dec. 01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44" name="Google Shape;144;p19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45" name="Google Shape;145;p19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46" name="Google Shape;146;p1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7" name="Google Shape;147;p19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1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Hackathon Begins</a:t>
                </a:r>
                <a:endParaRPr b="1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workshop is now open! Whether you're flying solo or as a trio of tech enthusiasts, it's time to start building!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Event Timeline</a:t>
            </a:r>
            <a:endParaRPr>
              <a:solidFill>
                <a:srgbClr val="2A64F3"/>
              </a:solidFill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4513729" y="1864926"/>
            <a:ext cx="2480144" cy="1728853"/>
            <a:chOff x="4526679" y="1857800"/>
            <a:chExt cx="2480144" cy="1728853"/>
          </a:xfrm>
        </p:grpSpPr>
        <p:sp>
          <p:nvSpPr>
            <p:cNvPr id="154" name="Google Shape;154;p20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0"/>
            <p:cNvGrpSpPr/>
            <p:nvPr/>
          </p:nvGrpSpPr>
          <p:grpSpPr>
            <a:xfrm>
              <a:off x="4526679" y="1857800"/>
              <a:ext cx="2480144" cy="1728853"/>
              <a:chOff x="4526679" y="1857800"/>
              <a:chExt cx="2480144" cy="1728853"/>
            </a:xfrm>
          </p:grpSpPr>
          <p:grpSp>
            <p:nvGrpSpPr>
              <p:cNvPr id="156" name="Google Shape;156;p20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57" name="Google Shape;157;p2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58" name="Google Shape;158;p2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9" name="Google Shape;159;p20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Jan. 12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0" name="Google Shape;160;p20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1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Winners announced</a:t>
                </a:r>
                <a:endParaRPr b="1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Ho ho who won it all? The winners will be notified and announced! 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61" name="Google Shape;161;p20"/>
          <p:cNvGrpSpPr/>
          <p:nvPr/>
        </p:nvGrpSpPr>
        <p:grpSpPr>
          <a:xfrm>
            <a:off x="6422860" y="2709722"/>
            <a:ext cx="2494563" cy="1735654"/>
            <a:chOff x="6435810" y="2702596"/>
            <a:chExt cx="2494563" cy="1735654"/>
          </a:xfrm>
        </p:grpSpPr>
        <p:grpSp>
          <p:nvGrpSpPr>
            <p:cNvPr id="162" name="Google Shape;162;p20"/>
            <p:cNvGrpSpPr/>
            <p:nvPr/>
          </p:nvGrpSpPr>
          <p:grpSpPr>
            <a:xfrm rot="10800000">
              <a:off x="6760035" y="3079467"/>
              <a:ext cx="92400" cy="411825"/>
              <a:chOff x="2070100" y="2563700"/>
              <a:chExt cx="92400" cy="411825"/>
            </a:xfrm>
          </p:grpSpPr>
          <p:cxnSp>
            <p:nvCxnSpPr>
              <p:cNvPr id="163" name="Google Shape;163;p20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4" name="Google Shape;164;p20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" name="Google Shape;165;p20"/>
            <p:cNvSpPr txBox="1"/>
            <p:nvPr/>
          </p:nvSpPr>
          <p:spPr>
            <a:xfrm>
              <a:off x="6435810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Jan. 16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6676773" y="3494450"/>
              <a:ext cx="2253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Closing </a:t>
              </a: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Webinar</a:t>
              </a:r>
              <a:endParaRPr b="1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Show and tell time! Witness the culmination of hard work, creativity, and technical prowess as the winners showcase their final projects.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p20"/>
          <p:cNvGrpSpPr/>
          <p:nvPr/>
        </p:nvGrpSpPr>
        <p:grpSpPr>
          <a:xfrm>
            <a:off x="483041" y="1864926"/>
            <a:ext cx="2580731" cy="1728863"/>
            <a:chOff x="495991" y="1857800"/>
            <a:chExt cx="2580731" cy="1728863"/>
          </a:xfrm>
        </p:grpSpPr>
        <p:sp>
          <p:nvSpPr>
            <p:cNvPr id="168" name="Google Shape;168;p20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" name="Google Shape;169;p20"/>
            <p:cNvGrpSpPr/>
            <p:nvPr/>
          </p:nvGrpSpPr>
          <p:grpSpPr>
            <a:xfrm>
              <a:off x="495991" y="1857800"/>
              <a:ext cx="2580731" cy="1728863"/>
              <a:chOff x="495991" y="1857800"/>
              <a:chExt cx="2580731" cy="1728863"/>
            </a:xfrm>
          </p:grpSpPr>
          <p:sp>
            <p:nvSpPr>
              <p:cNvPr id="170" name="Google Shape;170;p20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Dec. 15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71" name="Google Shape;171;p20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72" name="Google Shape;172;p2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73" name="Google Shape;173;p2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4" name="Google Shape;174;p20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Roboto"/>
                    <a:ea typeface="Roboto"/>
                    <a:cs typeface="Roboto"/>
                    <a:sym typeface="Roboto"/>
                  </a:rPr>
                  <a:t>Demo App Deep Dive - Webinar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Struggling with the challenge? Join us while we do a deep dive into our demo application and how we developed everything.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75" name="Google Shape;175;p20"/>
          <p:cNvGrpSpPr/>
          <p:nvPr/>
        </p:nvGrpSpPr>
        <p:grpSpPr>
          <a:xfrm>
            <a:off x="2512645" y="2709722"/>
            <a:ext cx="2501355" cy="1735654"/>
            <a:chOff x="2525595" y="2702596"/>
            <a:chExt cx="2501355" cy="1735654"/>
          </a:xfrm>
        </p:grpSpPr>
        <p:sp>
          <p:nvSpPr>
            <p:cNvPr id="176" name="Google Shape;176;p20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" name="Google Shape;177;p20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sp>
            <p:nvSpPr>
              <p:cNvPr id="178" name="Google Shape;178;p20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Dec. 17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79" name="Google Shape;179;p20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80" name="Google Shape;180;p2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81" name="Google Shape;181;p2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" name="Google Shape;182;p20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1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Project Submission Deadline</a:t>
                </a:r>
                <a:endParaRPr b="1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Make your app and check it twice! It's project submission day! (Submissions due by 11:59 pm PST)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83" name="Google Shape;183;p20"/>
          <p:cNvSpPr/>
          <p:nvPr/>
        </p:nvSpPr>
        <p:spPr>
          <a:xfrm>
            <a:off x="0" y="3086600"/>
            <a:ext cx="918900" cy="1335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/>
          <p:nvPr/>
        </p:nvSpPr>
        <p:spPr>
          <a:xfrm>
            <a:off x="4139699" y="2813817"/>
            <a:ext cx="3375000" cy="1527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770475" y="1141700"/>
            <a:ext cx="36045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17, 2023</a:t>
            </a:r>
            <a:br>
              <a:rPr lang="en"/>
            </a:br>
            <a:r>
              <a:rPr b="0" lang="en" sz="1600"/>
              <a:t>(Submissions due by 11:59 pm PST)</a:t>
            </a:r>
            <a:endParaRPr b="0" sz="1600"/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Project Submissions</a:t>
            </a:r>
            <a:endParaRPr>
              <a:solidFill>
                <a:srgbClr val="2A64F3"/>
              </a:solidFill>
            </a:endParaRPr>
          </a:p>
        </p:txBody>
      </p:sp>
      <p:grpSp>
        <p:nvGrpSpPr>
          <p:cNvPr id="191" name="Google Shape;191;p21"/>
          <p:cNvGrpSpPr/>
          <p:nvPr/>
        </p:nvGrpSpPr>
        <p:grpSpPr>
          <a:xfrm>
            <a:off x="2018467" y="2509024"/>
            <a:ext cx="3505336" cy="1527221"/>
            <a:chOff x="3071457" y="2013875"/>
            <a:chExt cx="1944600" cy="1569600"/>
          </a:xfrm>
        </p:grpSpPr>
        <p:sp>
          <p:nvSpPr>
            <p:cNvPr id="192" name="Google Shape;192;p2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Demo Video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701259" y="2204221"/>
            <a:ext cx="3256816" cy="1527221"/>
            <a:chOff x="1126863" y="1700617"/>
            <a:chExt cx="1944600" cy="1569600"/>
          </a:xfrm>
        </p:grpSpPr>
        <p:sp>
          <p:nvSpPr>
            <p:cNvPr id="195" name="Google Shape;195;p21"/>
            <p:cNvSpPr/>
            <p:nvPr/>
          </p:nvSpPr>
          <p:spPr>
            <a:xfrm>
              <a:off x="1126863" y="1700617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1351627" y="1943127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Article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1"/>
            <p:cNvSpPr txBox="1"/>
            <p:nvPr/>
          </p:nvSpPr>
          <p:spPr>
            <a:xfrm>
              <a:off x="1231988" y="2167067"/>
              <a:ext cx="1733700" cy="9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b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Don't be afraid to write a lengthier article! It's better to cover all the aspects of your project rather than leave some features outside!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rverless Guru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